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D699-E526-43E4-ACD9-6691FAEE7E0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3827-DC50-47B2-9E8A-9D13099496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D699-E526-43E4-ACD9-6691FAEE7E0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3827-DC50-47B2-9E8A-9D13099496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D699-E526-43E4-ACD9-6691FAEE7E0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3827-DC50-47B2-9E8A-9D13099496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D699-E526-43E4-ACD9-6691FAEE7E0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3827-DC50-47B2-9E8A-9D13099496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D699-E526-43E4-ACD9-6691FAEE7E0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3827-DC50-47B2-9E8A-9D13099496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D699-E526-43E4-ACD9-6691FAEE7E0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3827-DC50-47B2-9E8A-9D13099496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D699-E526-43E4-ACD9-6691FAEE7E0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3827-DC50-47B2-9E8A-9D13099496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D699-E526-43E4-ACD9-6691FAEE7E0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3827-DC50-47B2-9E8A-9D13099496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D699-E526-43E4-ACD9-6691FAEE7E0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3827-DC50-47B2-9E8A-9D13099496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D699-E526-43E4-ACD9-6691FAEE7E0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3827-DC50-47B2-9E8A-9D13099496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D699-E526-43E4-ACD9-6691FAEE7E0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3827-DC50-47B2-9E8A-9D13099496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ED699-E526-43E4-ACD9-6691FAEE7E0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C3827-DC50-47B2-9E8A-9D13099496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539875" y="4916488"/>
            <a:ext cx="55610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200"/>
              <a:t>Copyright © 2016 Elsevier Ltd. All rights reserved.</a:t>
            </a:r>
          </a:p>
        </p:txBody>
      </p:sp>
      <p:sp>
        <p:nvSpPr>
          <p:cNvPr id="5" name="Rectangle 4"/>
          <p:cNvSpPr/>
          <p:nvPr/>
        </p:nvSpPr>
        <p:spPr>
          <a:xfrm>
            <a:off x="1981200" y="3886201"/>
            <a:ext cx="457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FIGURE </a:t>
            </a:r>
            <a:r>
              <a:rPr lang="en-US" sz="1400" b="1" dirty="0" smtClean="0"/>
              <a:t>23.1 </a:t>
            </a:r>
            <a:r>
              <a:rPr lang="en-US" sz="1400" b="1" dirty="0"/>
              <a:t>The Effect of Different Wetting and </a:t>
            </a:r>
            <a:r>
              <a:rPr lang="en-US" sz="1400" b="1" dirty="0" smtClean="0"/>
              <a:t>Drying </a:t>
            </a:r>
            <a:r>
              <a:rPr lang="en-US" sz="1400" b="1" dirty="0"/>
              <a:t>Cycles</a:t>
            </a:r>
            <a:endParaRPr lang="en-US" sz="1400" dirty="0"/>
          </a:p>
        </p:txBody>
      </p:sp>
      <p:pic>
        <p:nvPicPr>
          <p:cNvPr id="8" name="Picture 7" descr="f23-01-97800810027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304800"/>
            <a:ext cx="3727651" cy="33448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539875" y="4916488"/>
            <a:ext cx="55610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200"/>
              <a:t>Copyright © 2016 Elsevier Ltd. All rights reserved.</a:t>
            </a:r>
          </a:p>
        </p:txBody>
      </p:sp>
      <p:pic>
        <p:nvPicPr>
          <p:cNvPr id="3" name="Picture 2" descr="f23-02-97800810027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1219200"/>
            <a:ext cx="4114800" cy="2438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0" y="3886200"/>
            <a:ext cx="457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FIGURE </a:t>
            </a:r>
            <a:r>
              <a:rPr lang="en-US" sz="1400" b="1" dirty="0"/>
              <a:t>23.2 The Effect of Creep Relieving Shrinkage Stresses</a:t>
            </a: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539875" y="4916488"/>
            <a:ext cx="55610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200"/>
              <a:t>Copyright © 2016 Elsevier Ltd. All rights reserved.</a:t>
            </a:r>
          </a:p>
        </p:txBody>
      </p:sp>
      <p:pic>
        <p:nvPicPr>
          <p:cNvPr id="3" name="Picture 2" descr="f23-03-97800810027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990600"/>
            <a:ext cx="3505200" cy="187878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 rot="10800000" flipV="1">
            <a:off x="2286000" y="3826876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FIGURE 23.3 Plastic Settlement Over a Reinforcing Bar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539875" y="4916488"/>
            <a:ext cx="55610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200"/>
              <a:t>Copyright © 2016 Elsevier Ltd. All rights reserved.</a:t>
            </a:r>
          </a:p>
        </p:txBody>
      </p:sp>
      <p:sp>
        <p:nvSpPr>
          <p:cNvPr id="3" name="Rectangle 2"/>
          <p:cNvSpPr/>
          <p:nvPr/>
        </p:nvSpPr>
        <p:spPr>
          <a:xfrm rot="10800000" flipV="1">
            <a:off x="2286000" y="3813721"/>
            <a:ext cx="457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FIGURE 23.4 Plastic Settlement Cracking in Beam and Slab Construction</a:t>
            </a:r>
            <a:endParaRPr lang="en-US" sz="1400" dirty="0"/>
          </a:p>
        </p:txBody>
      </p:sp>
      <p:pic>
        <p:nvPicPr>
          <p:cNvPr id="4" name="Picture 3" descr="f23-04-97800810027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609600"/>
            <a:ext cx="3581400" cy="282397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539875" y="4916488"/>
            <a:ext cx="55610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200"/>
              <a:t>Copyright © 2016 Elsevier Ltd. All rights reserved.</a:t>
            </a:r>
          </a:p>
        </p:txBody>
      </p:sp>
      <p:sp>
        <p:nvSpPr>
          <p:cNvPr id="3" name="Rectangle 2"/>
          <p:cNvSpPr/>
          <p:nvPr/>
        </p:nvSpPr>
        <p:spPr>
          <a:xfrm rot="10800000" flipV="1">
            <a:off x="2514597" y="3905219"/>
            <a:ext cx="39783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FIGURE 23.5 Crack Inducer in Concrete</a:t>
            </a:r>
            <a:endParaRPr lang="en-US" sz="1400" dirty="0"/>
          </a:p>
        </p:txBody>
      </p:sp>
      <p:pic>
        <p:nvPicPr>
          <p:cNvPr id="4" name="Picture 3" descr="f23-05-97800810027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838200"/>
            <a:ext cx="5913863" cy="260725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539875" y="4916488"/>
            <a:ext cx="55610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200"/>
              <a:t>Copyright © 2016 Elsevier Ltd. All rights reserved.</a:t>
            </a:r>
          </a:p>
        </p:txBody>
      </p:sp>
      <p:pic>
        <p:nvPicPr>
          <p:cNvPr id="3" name="Picture 2" descr="f23-06-97800810027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685800"/>
            <a:ext cx="4167476" cy="281939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419872" y="3982998"/>
            <a:ext cx="43042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FIGURE 23.6 Crack Caused by Crack Inducer</a:t>
            </a:r>
            <a:endParaRPr lang="en-US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539875" y="4916488"/>
            <a:ext cx="55610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200"/>
              <a:t>Copyright © 2016 Elsevier Ltd. All rights reserved.</a:t>
            </a:r>
          </a:p>
        </p:txBody>
      </p:sp>
      <p:pic>
        <p:nvPicPr>
          <p:cNvPr id="3" name="Picture 2" descr="f23-07-978008100275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295400"/>
            <a:ext cx="4628332" cy="2438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 rot="10800000" flipV="1">
            <a:off x="2697256" y="4383107"/>
            <a:ext cx="37494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FIGURE 23.7 Detail Used to Fill Cracks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127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74693</dc:creator>
  <cp:lastModifiedBy>74693</cp:lastModifiedBy>
  <cp:revision>10</cp:revision>
  <dcterms:created xsi:type="dcterms:W3CDTF">2015-09-22T03:24:50Z</dcterms:created>
  <dcterms:modified xsi:type="dcterms:W3CDTF">2015-09-22T03:52:00Z</dcterms:modified>
</cp:coreProperties>
</file>